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84080" y="-1188720"/>
            <a:ext cx="3840480" cy="3840480"/>
          </a:xfrm>
          <a:prstGeom prst="ellipse">
            <a:avLst/>
          </a:prstGeom>
          <a:solidFill>
            <a:srgbClr val="EAF2F8"/>
          </a:solidFill>
          <a:ln/>
        </p:spPr>
      </p:sp>
      <p:sp>
        <p:nvSpPr>
          <p:cNvPr id="3" name="Shape 1"/>
          <p:cNvSpPr/>
          <p:nvPr/>
        </p:nvSpPr>
        <p:spPr>
          <a:xfrm>
            <a:off x="10881360" y="5120640"/>
            <a:ext cx="2377440" cy="2377440"/>
          </a:xfrm>
          <a:prstGeom prst="ellipse">
            <a:avLst/>
          </a:prstGeom>
          <a:solidFill>
            <a:srgbClr val="F4F8F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9659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5.5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331720"/>
            <a:ext cx="8686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Inverse Trigonometric</a:t>
            </a:r>
            <a:endParaRPr lang="en-US" sz="4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Functions and Their Graphs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16052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Inverse sine • Inverse cosine • Inverse tangent • Inverse secant, cosecant, cotangent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77240" y="4800600"/>
            <a:ext cx="1097280" cy="0"/>
          </a:xfrm>
          <a:prstGeom prst="line">
            <a:avLst/>
          </a:prstGeom>
          <a:noFill/>
          <a:ln w="38100">
            <a:solidFill>
              <a:srgbClr val="4A90A4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6126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Precalculus – Trigonometric Functions: Unit Circle Approach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IDEA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Do We Need Inverse Trig Functions?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37360"/>
            <a:ext cx="4846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3A5F"/>
                </a:solidFill>
              </a:rPr>
              <a:t>The problem
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2B2B2B"/>
                </a:solidFill>
              </a:rPr>
              <a:t>For a function to have an inverse, it must be one-to-one. The trig functions are NOT one-to-one over their full domain — infinitely many x-values share the same sine, cosine, or tangent value.
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E3A5F"/>
                </a:solidFill>
              </a:rPr>
              <a:t>The fix
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2B2B2B"/>
                </a:solidFill>
              </a:rPr>
              <a:t>Restrict the domain to an interval where the function is one-to-one AND still attains every value in its range. Each restricted trig function then has a genuine inverse.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1463040"/>
            <a:ext cx="5394960" cy="1417320"/>
          </a:xfrm>
          <a:prstGeom prst="roundRect">
            <a:avLst>
              <a:gd name="adj" fmla="val 5161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92240" y="1851660"/>
            <a:ext cx="640080" cy="640080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92240" y="18516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60920" y="162763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sin x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7360920" y="208483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restricted domain: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9555480" y="18288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[−π/2, π/2]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6263640" y="3063240"/>
            <a:ext cx="5394960" cy="1417320"/>
          </a:xfrm>
          <a:prstGeom prst="roundRect">
            <a:avLst>
              <a:gd name="adj" fmla="val 5161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92240" y="3451860"/>
            <a:ext cx="640080" cy="640080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92240" y="3451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7360920" y="322783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cos x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7360920" y="368503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restricted domain: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9555480" y="34290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[0, π]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6263640" y="4663440"/>
            <a:ext cx="5394960" cy="1417320"/>
          </a:xfrm>
          <a:prstGeom prst="roundRect">
            <a:avLst>
              <a:gd name="adj" fmla="val 5161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92240" y="5052060"/>
            <a:ext cx="640080" cy="640080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492240" y="50520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7360920" y="482803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tan x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7360920" y="528523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restricted domain: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555480" y="50292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(−π/2, π/2)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INVERSE SINE FUNCTION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Restrict, Reflect, Define</a:t>
            </a:r>
            <a:endParaRPr lang="en-US" sz="3000" dirty="0"/>
          </a:p>
        </p:txBody>
      </p:sp>
      <p:pic>
        <p:nvPicPr>
          <p:cNvPr id="4" name="Image 0" descr="assets/sine_restrict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17320"/>
            <a:ext cx="6400800" cy="2560320"/>
          </a:xfrm>
          <a:prstGeom prst="rect">
            <a:avLst/>
          </a:prstGeom>
        </p:spPr>
      </p:pic>
      <p:pic>
        <p:nvPicPr>
          <p:cNvPr id="5" name="Image 1" descr="assets/arcs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1234440"/>
            <a:ext cx="2788920" cy="27889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4041648"/>
            <a:ext cx="6537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Reflecting y = sin x (on [−π/2, π/2]) across the line y = x produces the graph of y = sin⁻¹x.</a:t>
            </a:r>
            <a:endParaRPr lang="en-US" sz="1250" dirty="0"/>
          </a:p>
        </p:txBody>
      </p:sp>
      <p:sp>
        <p:nvSpPr>
          <p:cNvPr id="7" name="Shape 3"/>
          <p:cNvSpPr/>
          <p:nvPr/>
        </p:nvSpPr>
        <p:spPr>
          <a:xfrm>
            <a:off x="548640" y="4800600"/>
            <a:ext cx="11064240" cy="1691640"/>
          </a:xfrm>
          <a:prstGeom prst="roundRect">
            <a:avLst>
              <a:gd name="adj" fmla="val 4324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822960" y="49377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of the Inverse Sine Function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822960" y="534924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</a:rPr>
              <a:t>The inverse sine function sin⁻¹ has domain [−1, 1] and range [−π/2, π/2], defined by
</a:t>
            </a:r>
            <a:endParaRPr lang="en-US" sz="1350" dirty="0"/>
          </a:p>
          <a:p>
            <a:pPr indent="0" marL="0">
              <a:buNone/>
            </a:pPr>
            <a:r>
              <a:rPr lang="en-US" sz="1600" b="1" dirty="0">
                <a:solidFill>
                  <a:srgbClr val="1E3A5F"/>
                </a:solidFill>
              </a:rPr>
              <a:t>sin⁻¹x = y   ⇔   sin y = x</a:t>
            </a:r>
            <a:endParaRPr lang="en-US" sz="1350" dirty="0"/>
          </a:p>
        </p:txBody>
      </p:sp>
      <p:sp>
        <p:nvSpPr>
          <p:cNvPr id="10" name="Text 6"/>
          <p:cNvSpPr txBox="1"/>
          <p:nvPr/>
        </p:nvSpPr>
        <p:spPr>
          <a:xfrm>
            <a:off x="822960" y="6080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called arcsine, denoted arcsin.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INVERSE SINE FUNCTION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Cancellation Properties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64240" cy="1828800"/>
          </a:xfrm>
          <a:prstGeom prst="roundRect">
            <a:avLst>
              <a:gd name="adj" fmla="val 4000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83080"/>
            <a:ext cx="10515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E3A5F"/>
                </a:solidFill>
              </a:rPr>
              <a:t>sin(sin⁻¹x) = x</a:t>
            </a:r>
            <a:endParaRPr lang="en-US" sz="2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5A6B78"/>
                </a:solidFill>
              </a:rPr>
              <a:t>for  −1 ≤ x ≤ 1
</a:t>
            </a:r>
            <a:endParaRPr lang="en-US" sz="2400" dirty="0"/>
          </a:p>
          <a:p>
            <a:pPr algn="l" indent="0" marL="0">
              <a:buNone/>
            </a:pPr>
            <a:r>
              <a:rPr lang="en-US" sz="2400" b="1" dirty="0">
                <a:solidFill>
                  <a:srgbClr val="4A90A4"/>
                </a:solidFill>
              </a:rPr>
              <a:t>sin⁻¹(sin x) = x</a:t>
            </a:r>
            <a:endParaRPr lang="en-US" sz="2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5A6B78"/>
                </a:solidFill>
              </a:rPr>
              <a:t>for  −π/2 ≤ x ≤ π/2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48640" y="3703320"/>
            <a:ext cx="11064240" cy="2377440"/>
          </a:xfrm>
          <a:prstGeom prst="roundRect">
            <a:avLst>
              <a:gd name="adj" fmla="val 3077"/>
            </a:avLst>
          </a:prstGeom>
          <a:solidFill>
            <a:srgbClr val="FFF7EA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3931920"/>
            <a:ext cx="502920" cy="50292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3931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!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395020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the restriction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4434840"/>
            <a:ext cx="9692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2B2B"/>
                </a:solidFill>
              </a:rPr>
              <a:t>sin⁻¹(sin x) = x is only guaranteed when x is already in [−π/2, π/2]. 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B2B2B"/>
                </a:solidFill>
              </a:rPr>
              <a:t>If x falls outside that interval, you cannot cancel directly — you must first evaluate sin x, then apply sin⁻¹ to that number.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777240" cy="777240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1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1508760" y="45720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Evaluating the Inverse Sine Function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508760" y="1115568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exact value.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11064240" cy="685800"/>
          </a:xfrm>
          <a:prstGeom prst="roundRect">
            <a:avLst>
              <a:gd name="adj" fmla="val 10667"/>
            </a:avLst>
          </a:prstGeom>
          <a:solidFill>
            <a:srgbClr val="1E3A5F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463040"/>
            <a:ext cx="368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9FB6D6"/>
                </a:solidFill>
              </a:rPr>
              <a:t>(a) 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sin⁻¹(¹⁄₂)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4236720" y="1463040"/>
            <a:ext cx="368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9FB6D6"/>
                </a:solidFill>
              </a:rPr>
              <a:t>(b) 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sin⁻¹(⁻¹⁄₂)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924800" y="1463040"/>
            <a:ext cx="368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9FB6D6"/>
                </a:solidFill>
              </a:rPr>
              <a:t>(c) 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sin⁻¹(³⁄₂)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228600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2395728"/>
            <a:ext cx="640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417320" y="2377440"/>
            <a:ext cx="8321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 in [−π/2, π/2] whose sine is 1/2 is π/6.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9646920" y="23774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sin⁻¹(¹⁄₂) = π/6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48640" y="333756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3447288"/>
            <a:ext cx="640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429000"/>
            <a:ext cx="8321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 in [−π/2, π/2] whose sine is −1/2 is −π/6.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9646920" y="342900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sin⁻¹(⁻¹⁄₂) = −π/6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48640" y="438912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 w="12700">
            <a:solidFill>
              <a:srgbClr val="D98A8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438912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2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1417320" y="438912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3/2 &gt; 1, it is not in the domain of sin⁻¹x.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595360" y="438912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2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sin⁻¹(³⁄₂) is undefined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5440680"/>
            <a:ext cx="11064240" cy="777240"/>
          </a:xfrm>
          <a:prstGeom prst="roundRect">
            <a:avLst>
              <a:gd name="adj" fmla="val 9412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22960" y="548640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3A5F"/>
                </a:solidFill>
              </a:rPr>
              <a:t>Key idea:  </a:t>
            </a:r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</a:rPr>
              <a:t>sin⁻¹x asks “what angle in [−π/2, π/2] has this sine value?” — and any input outside [−1, 1] has no answer.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777240" cy="777240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2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1508760" y="45720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Using a Calculator to Evaluate Inverse Sine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508760" y="11430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approximate values. (Calculator in radian mode.)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5303520" cy="2286000"/>
          </a:xfrm>
          <a:prstGeom prst="roundRect">
            <a:avLst>
              <a:gd name="adj" fmla="val 3200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21031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51460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sin⁻¹(0.82)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2743200" y="3246120"/>
            <a:ext cx="914400" cy="0"/>
          </a:xfrm>
          <a:prstGeom prst="line">
            <a:avLst/>
          </a:prstGeom>
          <a:noFill/>
          <a:ln w="25400">
            <a:solidFill>
              <a:srgbClr val="E8A33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38328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0.96141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309360" y="1828800"/>
            <a:ext cx="5303520" cy="2286000"/>
          </a:xfrm>
          <a:prstGeom prst="roundRect">
            <a:avLst>
              <a:gd name="adj" fmla="val 3200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629400" y="21031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309360" y="251460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sin⁻¹(1/3)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8503920" y="3246120"/>
            <a:ext cx="914400" cy="0"/>
          </a:xfrm>
          <a:prstGeom prst="line">
            <a:avLst/>
          </a:prstGeom>
          <a:noFill/>
          <a:ln w="25400">
            <a:solidFill>
              <a:srgbClr val="E8A33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309360" y="338328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0.33984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548640" y="4434840"/>
            <a:ext cx="11064240" cy="1417320"/>
          </a:xfrm>
          <a:prstGeom prst="roundRect">
            <a:avLst>
              <a:gd name="adj" fmla="val 5161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61772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3A5F"/>
                </a:solidFill>
              </a:rPr>
              <a:t>Which calculator key?
</a:t>
            </a:r>
            <a:endParaRPr lang="en-US" sz="1450" dirty="0"/>
          </a:p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</a:rPr>
              <a:t>Use the SIN⁻¹, INV SIN, or ARC SIN key(s) on your calculator, and double‑check it is set to radian mode before you evaluate.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777240" cy="777240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3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1508760" y="45720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Evaluating Expressions with Inverse Sine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508760" y="11430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exact value. Remember: the range of sin⁻¹ is [−π/2, π/2].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349240" cy="2834640"/>
          </a:xfrm>
          <a:prstGeom prst="roundRect">
            <a:avLst>
              <a:gd name="adj" fmla="val 2581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288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sin⁻¹(sin π/3)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377440"/>
            <a:ext cx="48463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B2B2B"/>
                </a:solidFill>
              </a:rPr>
              <a:t>π/3 is in [−π/2, π/2], so the cancellation property applies directly:
</a:t>
            </a:r>
            <a:endParaRPr lang="en-US" sz="1300" dirty="0"/>
          </a:p>
          <a:p>
            <a:pPr indent="0" marL="0">
              <a:buNone/>
            </a:pPr>
            <a:r>
              <a:rPr lang="en-US" sz="1800" b="1" dirty="0">
                <a:solidFill>
                  <a:srgbClr val="4A90A4"/>
                </a:solidFill>
              </a:rPr>
              <a:t>sin⁻¹(sin π/3) = π/3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035040" y="1645920"/>
            <a:ext cx="5577840" cy="2834640"/>
          </a:xfrm>
          <a:prstGeom prst="roundRect">
            <a:avLst>
              <a:gd name="adj" fmla="val 2581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309360" y="182880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sin⁻¹(sin 2π/3)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6309360" y="2377440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B2B2B"/>
                </a:solidFill>
              </a:rPr>
              <a:t>2π/3 is NOT in [−π/2, π/2] — no direct cancellation. Evaluate inside first:
</a:t>
            </a:r>
            <a:endParaRPr lang="en-US" sz="1300" dirty="0"/>
          </a:p>
          <a:p>
            <a:pPr indent="0" marL="0">
              <a:buNone/>
            </a:pPr>
            <a:r>
              <a:rPr lang="en-US" sz="1650" b="1" dirty="0">
                <a:solidFill>
                  <a:srgbClr val="4A90A4"/>
                </a:solidFill>
              </a:rPr>
              <a:t>sin⁻¹(sin 2π/3) = sin⁻¹(√3/2) = π/3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4709160"/>
            <a:ext cx="11064240" cy="1371600"/>
          </a:xfrm>
          <a:prstGeom prst="roundRect">
            <a:avLst>
              <a:gd name="adj" fmla="val 5333"/>
            </a:avLst>
          </a:prstGeom>
          <a:solidFill>
            <a:srgbClr val="FFF7EA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8463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87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51663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sin⁻¹(sin x) = x only if −π/2 ≤ x ≤ π/2. Outside that interval, evaluate step by step — never assume it cancels.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INVERSE COSINE FUNCTION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Restrict, Reflect, Define</a:t>
            </a:r>
            <a:endParaRPr lang="en-US" sz="3000" dirty="0"/>
          </a:p>
        </p:txBody>
      </p:sp>
      <p:pic>
        <p:nvPicPr>
          <p:cNvPr id="4" name="Image 0" descr="assets/cosine_restrict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17320"/>
            <a:ext cx="6400800" cy="2560320"/>
          </a:xfrm>
          <a:prstGeom prst="rect">
            <a:avLst/>
          </a:prstGeom>
        </p:spPr>
      </p:pic>
      <p:pic>
        <p:nvPicPr>
          <p:cNvPr id="5" name="Image 1" descr="assets/arcco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1234440"/>
            <a:ext cx="2788920" cy="27889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4041648"/>
            <a:ext cx="6537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Cosine is restricted to [0, π] because it is one‑to‑one there and attains every value in its range.</a:t>
            </a:r>
            <a:endParaRPr lang="en-US" sz="1250" dirty="0"/>
          </a:p>
        </p:txBody>
      </p:sp>
      <p:sp>
        <p:nvSpPr>
          <p:cNvPr id="7" name="Shape 3"/>
          <p:cNvSpPr/>
          <p:nvPr/>
        </p:nvSpPr>
        <p:spPr>
          <a:xfrm>
            <a:off x="548640" y="4800600"/>
            <a:ext cx="11064240" cy="1691640"/>
          </a:xfrm>
          <a:prstGeom prst="roundRect">
            <a:avLst>
              <a:gd name="adj" fmla="val 4324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822960" y="49377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of the Inverse Cosine Function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822960" y="534924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</a:rPr>
              <a:t>The inverse cosine function cos⁻¹ has domain [−1, 1] and range [0, π], defined by
</a:t>
            </a:r>
            <a:endParaRPr lang="en-US" sz="1350" dirty="0"/>
          </a:p>
          <a:p>
            <a:pPr indent="0" marL="0">
              <a:buNone/>
            </a:pPr>
            <a:r>
              <a:rPr lang="en-US" sz="1600" b="1" dirty="0">
                <a:solidFill>
                  <a:srgbClr val="1E3A5F"/>
                </a:solidFill>
              </a:rPr>
              <a:t>cos⁻¹x = y   ⇔   cos y = x</a:t>
            </a:r>
            <a:endParaRPr lang="en-US" sz="1350" dirty="0"/>
          </a:p>
        </p:txBody>
      </p:sp>
      <p:sp>
        <p:nvSpPr>
          <p:cNvPr id="10" name="Text 6"/>
          <p:cNvSpPr txBox="1"/>
          <p:nvPr/>
        </p:nvSpPr>
        <p:spPr>
          <a:xfrm>
            <a:off x="822960" y="6080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called arccosine, denoted arccos.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INVERSE COSINE FUNCTION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Cancellation Properties &amp; Example 4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45920"/>
            <a:ext cx="48463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3A5F"/>
                </a:solidFill>
              </a:rPr>
              <a:t>cos(cos⁻¹x) = x</a:t>
            </a:r>
            <a:endParaRPr lang="en-US" sz="1900" dirty="0"/>
          </a:p>
          <a:p>
            <a:pPr indent="0" marL="0">
              <a:buNone/>
            </a:pPr>
            <a:r>
              <a:rPr lang="en-US" sz="1300" dirty="0">
                <a:solidFill>
                  <a:srgbClr val="5A6B78"/>
                </a:solidFill>
              </a:rPr>
              <a:t>for −1 ≤ x ≤ 1
</a:t>
            </a:r>
            <a:endParaRPr lang="en-US" sz="1900" dirty="0"/>
          </a:p>
          <a:p>
            <a:pPr indent="0" marL="0">
              <a:buNone/>
            </a:pPr>
            <a:r>
              <a:rPr lang="en-US" sz="1900" b="1" dirty="0">
                <a:solidFill>
                  <a:srgbClr val="4A90A4"/>
                </a:solidFill>
              </a:rPr>
              <a:t>cos⁻¹(cos x) = x</a:t>
            </a:r>
            <a:endParaRPr lang="en-US" sz="1900" dirty="0"/>
          </a:p>
          <a:p>
            <a:pPr indent="0" marL="0">
              <a:buNone/>
            </a:pPr>
            <a:r>
              <a:rPr lang="en-US" sz="1300" dirty="0">
                <a:solidFill>
                  <a:srgbClr val="5A6B78"/>
                </a:solidFill>
              </a:rPr>
              <a:t>for 0 ≤ x ≤ π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6080760" y="1463040"/>
            <a:ext cx="5532120" cy="4526280"/>
          </a:xfrm>
          <a:prstGeom prst="roundRect">
            <a:avLst>
              <a:gd name="adj" fmla="val 1616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355080" y="16002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4 — Find the exact value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35508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903720" y="21031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cos⁻¹(√3/2)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778240" y="21031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π/6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6355080" y="267004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cosine of π/6 is √3/2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6355080" y="3154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903720" y="315468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cos⁻¹(0)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778240" y="31546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π/2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372160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cosine of π/2 is 0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6355080" y="4206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903720" y="420624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cos⁻¹(−1/2)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778240" y="420624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2π/3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6355080" y="477316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cosine of 2π/3 is −1/2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3657600"/>
            <a:ext cx="5349240" cy="2331720"/>
          </a:xfrm>
          <a:prstGeom prst="roundRect">
            <a:avLst>
              <a:gd name="adj" fmla="val 3137"/>
            </a:avLst>
          </a:prstGeom>
          <a:solidFill>
            <a:srgbClr val="FFF7EA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2960" y="37947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87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Careful with negatives</a:t>
            </a:r>
            <a:endParaRPr lang="en-US" sz="145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4206240"/>
            <a:ext cx="48463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−1 ≤ x &lt; 0, then cos⁻¹x &gt; π/2. Part (c) above shows this: cos⁻¹(−1/2) = 2π/3, which is past π/2 — exactly what the graph of y = cos⁻¹x predicts.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777240" cy="777240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5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1508760" y="45720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Evaluating Expressions Involving Inverse Cosine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508760" y="11430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exact value. Remember: the range of cos⁻¹ is [0, π].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349240" cy="2834640"/>
          </a:xfrm>
          <a:prstGeom prst="roundRect">
            <a:avLst>
              <a:gd name="adj" fmla="val 2581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288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cos⁻¹(cos 2π/3)</a:t>
            </a:r>
            <a:endParaRPr lang="en-US" sz="165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377440"/>
            <a:ext cx="48463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B2B2B"/>
                </a:solidFill>
              </a:rPr>
              <a:t>2π/3 is in [0, π], so the cancellation property applies directly:
</a:t>
            </a:r>
            <a:endParaRPr lang="en-US" sz="1300" dirty="0"/>
          </a:p>
          <a:p>
            <a:pPr indent="0" marL="0">
              <a:buNone/>
            </a:pPr>
            <a:r>
              <a:rPr lang="en-US" sz="1700" b="1" dirty="0">
                <a:solidFill>
                  <a:srgbClr val="4A90A4"/>
                </a:solidFill>
              </a:rPr>
              <a:t>cos⁻¹(cos 2π/3) = 2π/3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035040" y="1645920"/>
            <a:ext cx="5577840" cy="2834640"/>
          </a:xfrm>
          <a:prstGeom prst="roundRect">
            <a:avLst>
              <a:gd name="adj" fmla="val 2581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309360" y="182880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cos⁻¹(cos 5π/3)</a:t>
            </a:r>
            <a:endParaRPr lang="en-US" sz="1650" dirty="0"/>
          </a:p>
        </p:txBody>
      </p:sp>
      <p:sp>
        <p:nvSpPr>
          <p:cNvPr id="11" name="Text 9"/>
          <p:cNvSpPr txBox="1"/>
          <p:nvPr/>
        </p:nvSpPr>
        <p:spPr>
          <a:xfrm>
            <a:off x="6309360" y="2377440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B2B2B"/>
                </a:solidFill>
              </a:rPr>
              <a:t>5π/3 is NOT in [0, π] — no direct cancellation. Evaluate inside first:
</a:t>
            </a:r>
            <a:endParaRPr lang="en-US" sz="1300" dirty="0"/>
          </a:p>
          <a:p>
            <a:pPr indent="0" marL="0">
              <a:buNone/>
            </a:pPr>
            <a:r>
              <a:rPr lang="en-US" sz="1550" b="1" dirty="0">
                <a:solidFill>
                  <a:srgbClr val="4A90A4"/>
                </a:solidFill>
              </a:rPr>
              <a:t>cos⁻¹(cos 5π/3) = cos⁻¹(1/2) = π/3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4709160"/>
            <a:ext cx="11064240" cy="1371600"/>
          </a:xfrm>
          <a:prstGeom prst="roundRect">
            <a:avLst>
              <a:gd name="adj" fmla="val 5333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8463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51663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cos⁻¹(cos x) = x only if 0 ≤ x ≤ π. This mirrors what we saw for sin⁻¹ — always check the interval before you cancel.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INVERSE TANGENT FUNCTION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Restrict, Reflect, Define</a:t>
            </a:r>
            <a:endParaRPr lang="en-US" sz="3000" dirty="0"/>
          </a:p>
        </p:txBody>
      </p:sp>
      <p:pic>
        <p:nvPicPr>
          <p:cNvPr id="4" name="Image 0" descr="assets/tan_restrict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417320"/>
            <a:ext cx="5120640" cy="4114800"/>
          </a:xfrm>
          <a:prstGeom prst="rect">
            <a:avLst/>
          </a:prstGeom>
        </p:spPr>
      </p:pic>
      <p:pic>
        <p:nvPicPr>
          <p:cNvPr id="5" name="Image 1" descr="assets/arct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1417320"/>
            <a:ext cx="4937760" cy="41148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Shape 3"/>
          <p:cNvSpPr/>
          <p:nvPr/>
        </p:nvSpPr>
        <p:spPr>
          <a:xfrm>
            <a:off x="548640" y="571500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822960" y="58064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5F"/>
                </a:solidFill>
              </a:rPr>
              <a:t>tan⁻¹x = y  ⇔  tan y = x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5A6B78"/>
                </a:solidFill>
              </a:rPr>
              <a:t>Domain: all real numbers • Range: (−π/2, π/2) • Also called arctangent (arctan) • Horizontal asymptotes y = ±π/2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INVERSE TANGENT FUNCTION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Cancellation Properties &amp; Example 6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45920"/>
            <a:ext cx="48463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3A5F"/>
                </a:solidFill>
              </a:rPr>
              <a:t>tan(tan⁻¹x) = x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A6B78"/>
                </a:solidFill>
              </a:rPr>
              <a:t>for all real x
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4A90A4"/>
                </a:solidFill>
              </a:rPr>
              <a:t>tan⁻¹(tan x) = x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A6B78"/>
                </a:solidFill>
              </a:rPr>
              <a:t>for −π/2 &lt; x &lt; π/2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080760" y="1463040"/>
            <a:ext cx="5532120" cy="4526280"/>
          </a:xfrm>
          <a:prstGeom prst="roundRect">
            <a:avLst>
              <a:gd name="adj" fmla="val 1616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355080" y="16002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6 — Find each value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35508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903720" y="21031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tan⁻¹(1)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9006840" y="210312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π/4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6355080" y="267004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angle in (−π/2, π/2) with tangent 1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6355080" y="3154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903720" y="31546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tan⁻¹(−√3)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9006840" y="31546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−π/3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372160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angle in (−π/2, π/2) with tangent −√3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6355080" y="4206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903720" y="42062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tan⁻¹(20)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9006840" y="420624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1.52084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6355080" y="477316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calculator, radian mode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3657600"/>
            <a:ext cx="5349240" cy="2331720"/>
          </a:xfrm>
          <a:prstGeom prst="roundRect">
            <a:avLst>
              <a:gd name="adj" fmla="val 3137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2960" y="37947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the asymptotes</a:t>
            </a:r>
            <a:endParaRPr lang="en-US" sz="145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4206240"/>
            <a:ext cx="48463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the domain of tan⁻¹ is all real numbers but the range is squeezed into (−π/2, π/2), the graph flattens out and never reaches y = ±π/2 — even for huge inputs like tan⁻¹(20).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777240" cy="777240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 7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1508760" y="45720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Composing Trig Functions and Their Inverses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508760" y="1143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cos(tan⁻¹x) as an algebraic expression in x.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502920" cy="502920"/>
          </a:xfrm>
          <a:prstGeom prst="ellipse">
            <a:avLst/>
          </a:prstGeom>
          <a:solidFill>
            <a:srgbClr val="4A90A4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234440" y="1691640"/>
            <a:ext cx="3749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u = tan⁻¹x.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1691640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need cos u in terms of the tangent function.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2523744"/>
            <a:ext cx="502920" cy="502920"/>
          </a:xfrm>
          <a:prstGeom prst="ellipse">
            <a:avLst/>
          </a:prstGeom>
          <a:solidFill>
            <a:srgbClr val="4A90A4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25237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234440" y="2478024"/>
            <a:ext cx="3749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reciprocal &amp; Pythagorean identities.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2478024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 u = 1/sec u = 1 / (±√(1 + tan²u))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48640" y="3310128"/>
            <a:ext cx="502920" cy="502920"/>
          </a:xfrm>
          <a:prstGeom prst="ellipse">
            <a:avLst/>
          </a:prstGeom>
          <a:solidFill>
            <a:srgbClr val="4A90A4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48640" y="33101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234440" y="3264408"/>
            <a:ext cx="3749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sign.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5074920" y="326440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u is in [−π/2, π/2], cos u ≥ 0 — so the “+” sign is correct.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548640" y="4096512"/>
            <a:ext cx="502920" cy="502920"/>
          </a:xfrm>
          <a:prstGeom prst="ellipse">
            <a:avLst/>
          </a:prstGeom>
          <a:solidFill>
            <a:srgbClr val="4A90A4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48640" y="40965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234440" y="4050792"/>
            <a:ext cx="3749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Substitute back and cancel.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5074920" y="4050792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= tan⁻¹x, and tan(tan⁻¹x) = x, so: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548640" y="4983480"/>
            <a:ext cx="11064240" cy="1234440"/>
          </a:xfrm>
          <a:prstGeom prst="roundRect">
            <a:avLst>
              <a:gd name="adj" fmla="val 5926"/>
            </a:avLst>
          </a:prstGeom>
          <a:solidFill>
            <a:srgbClr val="E8F3EF"/>
          </a:solidFill>
          <a:ln w="12700">
            <a:solidFill>
              <a:srgbClr val="9FCDB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22960" y="510235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7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822960" y="539496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E7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cos(tan⁻¹x)  =  1 / √(1 + x²)</a:t>
            </a:r>
            <a:endParaRPr lang="en-US" sz="2400" dirty="0"/>
          </a:p>
        </p:txBody>
      </p:sp>
      <p:sp>
        <p:nvSpPr>
          <p:cNvPr id="25" name="Text 23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COMPLETING THE FAMILY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Inverse Secant, Cosecant &amp; Cotangent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restricted function (blue → teal) is reflected across y = x to give its inverse (amber), just like sine, cosine, and tangent.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11064240" cy="1618910"/>
          </a:xfrm>
          <a:prstGeom prst="roundRect">
            <a:avLst>
              <a:gd name="adj" fmla="val 4519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371600"/>
            <a:ext cx="2340864" cy="89040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sec⁻¹x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62001"/>
            <a:ext cx="2340864" cy="728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domain: 0 ≤ x &lt; π/2  or  π ≤ x &lt; 3π/2</a:t>
            </a:r>
            <a:endParaRPr lang="en-US" sz="1050" dirty="0"/>
          </a:p>
        </p:txBody>
      </p:sp>
      <p:pic>
        <p:nvPicPr>
          <p:cNvPr id="8" name="Image 0" descr="assets/sec_restrict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0984" y="1426464"/>
            <a:ext cx="4087368" cy="1509182"/>
          </a:xfrm>
          <a:prstGeom prst="rect">
            <a:avLst/>
          </a:prstGeom>
        </p:spPr>
      </p:pic>
      <p:pic>
        <p:nvPicPr>
          <p:cNvPr id="9" name="Image 1" descr="assets/arcse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5512" y="1426464"/>
            <a:ext cx="4087368" cy="1509182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548640" y="3054518"/>
            <a:ext cx="11064240" cy="1618910"/>
          </a:xfrm>
          <a:prstGeom prst="roundRect">
            <a:avLst>
              <a:gd name="adj" fmla="val 4519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731520" y="3054518"/>
            <a:ext cx="2340864" cy="89040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csc⁻¹x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731520" y="3944919"/>
            <a:ext cx="2340864" cy="728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domain: 0 &lt; x ≤ π/2  or  π &lt; x ≤ 3π/2</a:t>
            </a:r>
            <a:endParaRPr lang="en-US" sz="1050" dirty="0"/>
          </a:p>
        </p:txBody>
      </p:sp>
      <p:pic>
        <p:nvPicPr>
          <p:cNvPr id="13" name="Image 2" descr="assets/csc_restrict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984" y="3109382"/>
            <a:ext cx="4087368" cy="1509182"/>
          </a:xfrm>
          <a:prstGeom prst="rect">
            <a:avLst/>
          </a:prstGeom>
        </p:spPr>
      </p:pic>
      <p:pic>
        <p:nvPicPr>
          <p:cNvPr id="14" name="Image 3" descr="assets/arccs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5512" y="3109382"/>
            <a:ext cx="4087368" cy="1509182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548640" y="4737436"/>
            <a:ext cx="11064240" cy="1618910"/>
          </a:xfrm>
          <a:prstGeom prst="roundRect">
            <a:avLst>
              <a:gd name="adj" fmla="val 4519"/>
            </a:avLst>
          </a:prstGeom>
          <a:solidFill>
            <a:srgbClr val="F4F8FB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6" name="Text 10"/>
          <p:cNvSpPr txBox="1"/>
          <p:nvPr/>
        </p:nvSpPr>
        <p:spPr>
          <a:xfrm>
            <a:off x="731520" y="4737436"/>
            <a:ext cx="2340864" cy="89040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cot⁻¹x</a:t>
            </a:r>
            <a:endParaRPr lang="en-US" sz="2200" dirty="0"/>
          </a:p>
        </p:txBody>
      </p:sp>
      <p:sp>
        <p:nvSpPr>
          <p:cNvPr id="17" name="Text 11"/>
          <p:cNvSpPr txBox="1"/>
          <p:nvPr/>
        </p:nvSpPr>
        <p:spPr>
          <a:xfrm>
            <a:off x="731520" y="5627837"/>
            <a:ext cx="2340864" cy="728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domain: 0 &lt; x &lt; π</a:t>
            </a:r>
            <a:endParaRPr lang="en-US" sz="1050" dirty="0"/>
          </a:p>
        </p:txBody>
      </p:sp>
      <p:pic>
        <p:nvPicPr>
          <p:cNvPr id="18" name="Image 4" descr="assets/cot_restrict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0984" y="4792300"/>
            <a:ext cx="4087368" cy="1509182"/>
          </a:xfrm>
          <a:prstGeom prst="rect">
            <a:avLst/>
          </a:prstGeom>
        </p:spPr>
      </p:pic>
      <p:pic>
        <p:nvPicPr>
          <p:cNvPr id="19" name="Image 5" descr="assets/arcco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5512" y="4792300"/>
            <a:ext cx="4087368" cy="1509182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UP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3505200" cy="3063240"/>
          </a:xfrm>
          <a:prstGeom prst="roundRect">
            <a:avLst>
              <a:gd name="adj" fmla="val 2388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554480"/>
            <a:ext cx="350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sin⁻¹x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148840"/>
            <a:ext cx="350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404872"/>
            <a:ext cx="350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[−1, 1]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971800"/>
            <a:ext cx="350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227832"/>
            <a:ext cx="350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[−π/2, π/2]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840480"/>
            <a:ext cx="350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also: arcsin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328160" y="1371600"/>
            <a:ext cx="3505200" cy="3063240"/>
          </a:xfrm>
          <a:prstGeom prst="roundRect">
            <a:avLst>
              <a:gd name="adj" fmla="val 2388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328160" y="1554480"/>
            <a:ext cx="350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cos⁻¹x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4328160" y="2148840"/>
            <a:ext cx="350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328160" y="2404872"/>
            <a:ext cx="350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[−1, 1]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4328160" y="2971800"/>
            <a:ext cx="350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4328160" y="3227832"/>
            <a:ext cx="350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[0, π]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4328160" y="3840480"/>
            <a:ext cx="350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also: arccos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8107680" y="1371600"/>
            <a:ext cx="3505200" cy="3063240"/>
          </a:xfrm>
          <a:prstGeom prst="roundRect">
            <a:avLst>
              <a:gd name="adj" fmla="val 2388"/>
            </a:avLst>
          </a:prstGeom>
          <a:solidFill>
            <a:srgbClr val="EAF2F8"/>
          </a:solidFill>
          <a:ln w="12700">
            <a:solidFill>
              <a:srgbClr val="D6E4E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107680" y="1554480"/>
            <a:ext cx="350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tan⁻¹x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8107680" y="2148840"/>
            <a:ext cx="350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107680" y="2404872"/>
            <a:ext cx="350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reals ℝ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8107680" y="2971800"/>
            <a:ext cx="350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8107680" y="3227832"/>
            <a:ext cx="350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A9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(−π/2, π/2)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8107680" y="3840480"/>
            <a:ext cx="350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also: arctan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48640" y="4709160"/>
            <a:ext cx="11064240" cy="1691640"/>
          </a:xfrm>
          <a:prstGeom prst="roundRect">
            <a:avLst>
              <a:gd name="adj" fmla="val 4324"/>
            </a:avLst>
          </a:prstGeom>
          <a:solidFill>
            <a:srgbClr val="FFF7EA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22960" y="4846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87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rule to remember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822960" y="5239512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5F"/>
                </a:solidFill>
              </a:rPr>
              <a:t>f⁻¹(f(x)) = x  only when x lies inside the restricted domain used to define f⁻¹.
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rgbClr val="2B2B2B"/>
                </a:solidFill>
              </a:rPr>
              <a:t>Outside that interval, evaluate the inside expression first, then apply the inverse function to the resulting number.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116128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2026-09-10T17:04:09Z</dcterms:created>
  <dcterms:modified xsi:type="dcterms:W3CDTF">2026-09-10T17:04:09Z</dcterms:modified>
</cp:coreProperties>
</file>